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2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9"/>
  </p:notesMasterIdLst>
  <p:handoutMasterIdLst>
    <p:handoutMasterId r:id="rId20"/>
  </p:handoutMasterIdLst>
  <p:sldIdLst>
    <p:sldId id="278" r:id="rId3"/>
    <p:sldId id="257" r:id="rId4"/>
    <p:sldId id="265" r:id="rId5"/>
    <p:sldId id="263" r:id="rId6"/>
    <p:sldId id="266" r:id="rId7"/>
    <p:sldId id="267" r:id="rId8"/>
    <p:sldId id="269" r:id="rId9"/>
    <p:sldId id="270" r:id="rId10"/>
    <p:sldId id="272" r:id="rId11"/>
    <p:sldId id="273" r:id="rId12"/>
    <p:sldId id="268" r:id="rId13"/>
    <p:sldId id="271" r:id="rId14"/>
    <p:sldId id="274" r:id="rId15"/>
    <p:sldId id="276" r:id="rId16"/>
    <p:sldId id="277" r:id="rId17"/>
    <p:sldId id="275" r:id="rId18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AF"/>
    <a:srgbClr val="FFFFCC"/>
    <a:srgbClr val="DDE7C7"/>
    <a:srgbClr val="DFD8E8"/>
    <a:srgbClr val="0038A8"/>
    <a:srgbClr val="003296"/>
    <a:srgbClr val="004DE6"/>
    <a:srgbClr val="00359E"/>
    <a:srgbClr val="0045D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9" d="100"/>
          <a:sy n="79" d="100"/>
        </p:scale>
        <p:origin x="-48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 smtClean="0"/>
              <a:t>L'assistente personale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3D9A5B1-43D3-4802-B3F2-D2091E031F27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2E297A8-F8B3-4DA0-8C8C-03614D9FCC57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ntestazion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it-IT" smtClean="0"/>
              <a:t>L'assistente personale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B35CCB-1267-4EE0-A5CB-8A1DDAFB8595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immagin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t-IT"/>
          </a:p>
        </p:txBody>
      </p:sp>
      <p:sp>
        <p:nvSpPr>
          <p:cNvPr id="5" name="Segnaposto note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C952F3-05BD-42DC-9777-7A8447642784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intestazione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1</a:t>
            </a:fld>
            <a:endParaRPr lang="it-IT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2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3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 dirty="0" smtClean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4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6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7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9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11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immagin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egnaposto note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C952F3-05BD-42DC-9777-7A8447642784}" type="slidenum">
              <a:rPr lang="it-IT" smtClean="0"/>
              <a:pPr/>
              <a:t>13</a:t>
            </a:fld>
            <a:endParaRPr lang="it-IT"/>
          </a:p>
        </p:txBody>
      </p:sp>
      <p:sp>
        <p:nvSpPr>
          <p:cNvPr id="5" name="Segnaposto intestazione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it-IT" smtClean="0"/>
              <a:t>L'assistente personale</a:t>
            </a:r>
            <a:endParaRPr lang="it-IT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 dirty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 dirty="0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DBAEFA-83F8-479E-9940-32267AB0FF59}" type="datetimeFigureOut">
              <a:rPr lang="it-IT" smtClean="0"/>
              <a:pPr/>
              <a:t>05/05/2016</a:t>
            </a:fld>
            <a:endParaRPr lang="it-IT" dirty="0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 dirty="0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518ADC8-B791-4FFD-98DC-187A783646DE}" type="slidenum">
              <a:rPr lang="it-IT" smtClean="0"/>
              <a:pPr/>
              <a:t>‹N›</a:t>
            </a:fld>
            <a:endParaRPr lang="it-IT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60D50-23C4-418D-BC62-881626DAEBC4}" type="datetimeFigureOut">
              <a:rPr lang="it-IT" smtClean="0"/>
              <a:pPr/>
              <a:t>05/05/2016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F050242-C0C4-4151-A414-7679C23316E6}" type="slidenum">
              <a:rPr lang="it-IT" smtClean="0"/>
              <a:pPr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iidc.indiana.edu/index.php?pageId=Indiana-Centers-for-Independent-Living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avitoscana.org/" TargetMode="External"/><Relationship Id="rId5" Type="http://schemas.openxmlformats.org/officeDocument/2006/relationships/hyperlink" Target="http://www.independentlivingagency.org/" TargetMode="External"/><Relationship Id="rId4" Type="http://schemas.openxmlformats.org/officeDocument/2006/relationships/hyperlink" Target="http://www.dds.ca.gov/LivingArrang/IndLiving.cfm" TargetMode="Externa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340768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 fontScale="90000"/>
          </a:bodyPr>
          <a:lstStyle/>
          <a:p>
            <a:r>
              <a:rPr lang="it-I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Fare vita indipendente</a:t>
            </a:r>
            <a:br>
              <a:rPr lang="it-I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it-IT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con la Vita Indipendente</a:t>
            </a:r>
            <a:endParaRPr lang="it-IT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pic>
        <p:nvPicPr>
          <p:cNvPr id="4" name="Segnaposto contenuto 3" descr="vi.bmp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2195736" y="1406226"/>
            <a:ext cx="4793387" cy="5451774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Linee guida della regione Veneto</a:t>
            </a:r>
            <a:endParaRPr lang="it-IT" dirty="0"/>
          </a:p>
        </p:txBody>
      </p:sp>
      <p:pic>
        <p:nvPicPr>
          <p:cNvPr id="5" name="Segnaposto contenuto 4" descr="Valutazione dei progetti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412776"/>
            <a:ext cx="8229600" cy="1783798"/>
          </a:xfrm>
        </p:spPr>
      </p:pic>
      <p:pic>
        <p:nvPicPr>
          <p:cNvPr id="8" name="Segnaposto contenuto 4" descr="Valutazione dei progetti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7544" y="3140968"/>
            <a:ext cx="8352928" cy="295232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9592" y="1052736"/>
            <a:ext cx="7344816" cy="576064"/>
          </a:xfrm>
        </p:spPr>
        <p:txBody>
          <a:bodyPr>
            <a:noAutofit/>
          </a:bodyPr>
          <a:lstStyle/>
          <a:p>
            <a:pPr marL="0" lvl="1"/>
            <a:r>
              <a:rPr lang="it-IT" sz="3200" b="1" dirty="0" smtClean="0">
                <a:solidFill>
                  <a:schemeClr val="tx1"/>
                </a:solidFill>
              </a:rPr>
              <a:t>Personalizzazione dell’intervento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115616" y="2060848"/>
            <a:ext cx="741682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dirty="0" smtClean="0"/>
              <a:t>Negli istituti non c’è alcuna possibilità di scelta. L’erogazione dell’assistenza è in funzione delle necessità del personale.</a:t>
            </a:r>
          </a:p>
          <a:p>
            <a:r>
              <a:rPr lang="it-IT" sz="3200" dirty="0" smtClean="0"/>
              <a:t>Nella </a:t>
            </a:r>
            <a:r>
              <a:rPr lang="it-IT" sz="3200" dirty="0" err="1" smtClean="0"/>
              <a:t>V.I.</a:t>
            </a:r>
            <a:r>
              <a:rPr lang="it-IT" sz="3200" dirty="0" smtClean="0"/>
              <a:t> c’è piena libertà, anche di rifiutare questo tipo di assistenza.</a:t>
            </a:r>
            <a:endParaRPr lang="it-IT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Linee guida della regione Veneto</a:t>
            </a:r>
            <a:endParaRPr lang="it-IT" dirty="0"/>
          </a:p>
        </p:txBody>
      </p:sp>
      <p:pic>
        <p:nvPicPr>
          <p:cNvPr id="6" name="Segnaposto contenuto 5" descr="Revoca del progetto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539552" y="1484784"/>
            <a:ext cx="8229600" cy="331236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99592" y="1052736"/>
            <a:ext cx="7344816" cy="576064"/>
          </a:xfrm>
        </p:spPr>
        <p:txBody>
          <a:bodyPr>
            <a:noAutofit/>
          </a:bodyPr>
          <a:lstStyle/>
          <a:p>
            <a:pPr marL="0" lvl="1"/>
            <a:r>
              <a:rPr lang="it-IT" sz="3600" b="1" dirty="0" smtClean="0">
                <a:solidFill>
                  <a:schemeClr val="tx1"/>
                </a:solidFill>
              </a:rPr>
              <a:t>Le Agenzie di Vita Indipendente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115616" y="2060848"/>
            <a:ext cx="741682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3200" smtClean="0"/>
              <a:t>Esse offrono </a:t>
            </a:r>
            <a:r>
              <a:rPr lang="it-IT" sz="3200" dirty="0" smtClean="0"/>
              <a:t>sostegno a tutti i livelli al disabile. Non sono semplici associazioni no profit. Per statuto esse hanno esclusivamente personale disabile.</a:t>
            </a:r>
            <a:endParaRPr lang="it-IT" sz="32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87624" y="4293096"/>
            <a:ext cx="70567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dirty="0" smtClean="0">
                <a:hlinkClick r:id="rId3"/>
              </a:rPr>
              <a:t>https://www.iidc.indiana.edu//index.php?pageId=Indiana-Centers-for-Independent-Living</a:t>
            </a:r>
            <a:endParaRPr lang="it-IT" dirty="0" smtClean="0"/>
          </a:p>
          <a:p>
            <a:pPr algn="just"/>
            <a:r>
              <a:rPr lang="it-IT" dirty="0" smtClean="0">
                <a:hlinkClick r:id="rId4"/>
              </a:rPr>
              <a:t> http://www.dds.ca.gov/</a:t>
            </a:r>
            <a:r>
              <a:rPr lang="it-IT" dirty="0" err="1" smtClean="0">
                <a:hlinkClick r:id="rId4"/>
              </a:rPr>
              <a:t>LivingArrang</a:t>
            </a:r>
            <a:r>
              <a:rPr lang="it-IT" dirty="0" smtClean="0">
                <a:hlinkClick r:id="rId4"/>
              </a:rPr>
              <a:t>/</a:t>
            </a:r>
            <a:r>
              <a:rPr lang="it-IT" dirty="0" err="1" smtClean="0">
                <a:hlinkClick r:id="rId4"/>
              </a:rPr>
              <a:t>IndLiving.cfm</a:t>
            </a:r>
            <a:endParaRPr lang="it-IT" dirty="0" smtClean="0"/>
          </a:p>
          <a:p>
            <a:pPr algn="just"/>
            <a:r>
              <a:rPr lang="it-IT" dirty="0" smtClean="0"/>
              <a:t> </a:t>
            </a:r>
            <a:r>
              <a:rPr lang="it-IT" dirty="0" smtClean="0">
                <a:hlinkClick r:id="rId5"/>
              </a:rPr>
              <a:t>http://www.independentlivingagency.org/</a:t>
            </a:r>
            <a:r>
              <a:rPr lang="it-IT" dirty="0" smtClean="0"/>
              <a:t> </a:t>
            </a:r>
          </a:p>
          <a:p>
            <a:pPr algn="just"/>
            <a:r>
              <a:rPr lang="it-IT" dirty="0" smtClean="0">
                <a:hlinkClick r:id="rId6"/>
              </a:rPr>
              <a:t>http://www.avitoscana.org/</a:t>
            </a:r>
            <a:r>
              <a:rPr lang="it-IT" dirty="0" smtClean="0"/>
              <a:t> </a:t>
            </a:r>
          </a:p>
          <a:p>
            <a:endParaRPr lang="it-IT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LA FILOSOFIA</a:t>
            </a:r>
            <a:endParaRPr lang="it-IT" dirty="0"/>
          </a:p>
        </p:txBody>
      </p:sp>
      <p:pic>
        <p:nvPicPr>
          <p:cNvPr id="4" name="Segnaposto contenuto 3" descr="Sito V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83568" y="1268760"/>
            <a:ext cx="7848872" cy="5254103"/>
          </a:xfrm>
        </p:spPr>
      </p:pic>
      <p:sp>
        <p:nvSpPr>
          <p:cNvPr id="5" name="Rettangolo 4"/>
          <p:cNvSpPr/>
          <p:nvPr/>
        </p:nvSpPr>
        <p:spPr>
          <a:xfrm>
            <a:off x="683568" y="3645024"/>
            <a:ext cx="7560840" cy="792088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dirty="0" smtClean="0"/>
              <a:t>L’</a:t>
            </a:r>
            <a:r>
              <a:rPr lang="it-IT" dirty="0" err="1" smtClean="0"/>
              <a:t>A.V.I.</a:t>
            </a:r>
            <a:r>
              <a:rPr lang="it-IT" dirty="0" smtClean="0"/>
              <a:t> TOSCANA</a:t>
            </a:r>
            <a:endParaRPr lang="it-IT" dirty="0"/>
          </a:p>
        </p:txBody>
      </p:sp>
      <p:pic>
        <p:nvPicPr>
          <p:cNvPr id="4" name="Segnaposto contenuto 3" descr="Sito V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268760"/>
            <a:ext cx="7848872" cy="5112568"/>
          </a:xfrm>
        </p:spPr>
      </p:pic>
      <p:cxnSp>
        <p:nvCxnSpPr>
          <p:cNvPr id="7" name="Connettore 1 6"/>
          <p:cNvCxnSpPr/>
          <p:nvPr/>
        </p:nvCxnSpPr>
        <p:spPr>
          <a:xfrm>
            <a:off x="6300192" y="4509120"/>
            <a:ext cx="136815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9" name="Connettore 1 8"/>
          <p:cNvCxnSpPr/>
          <p:nvPr/>
        </p:nvCxnSpPr>
        <p:spPr>
          <a:xfrm>
            <a:off x="971600" y="3861048"/>
            <a:ext cx="6768752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Connettore 1 10"/>
          <p:cNvCxnSpPr/>
          <p:nvPr/>
        </p:nvCxnSpPr>
        <p:spPr>
          <a:xfrm>
            <a:off x="899592" y="5733256"/>
            <a:ext cx="158417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8" name="Connettore 1 17"/>
          <p:cNvCxnSpPr/>
          <p:nvPr/>
        </p:nvCxnSpPr>
        <p:spPr>
          <a:xfrm>
            <a:off x="899592" y="5085184"/>
            <a:ext cx="2304256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3" name="Connettore 1 22"/>
          <p:cNvCxnSpPr/>
          <p:nvPr/>
        </p:nvCxnSpPr>
        <p:spPr>
          <a:xfrm>
            <a:off x="6012160" y="3573016"/>
            <a:ext cx="237626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27" name="Connettore 1 26"/>
          <p:cNvCxnSpPr/>
          <p:nvPr/>
        </p:nvCxnSpPr>
        <p:spPr>
          <a:xfrm>
            <a:off x="1979712" y="4149080"/>
            <a:ext cx="4536504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37" name="Connettore 1 36"/>
          <p:cNvCxnSpPr/>
          <p:nvPr/>
        </p:nvCxnSpPr>
        <p:spPr>
          <a:xfrm>
            <a:off x="6588224" y="5373216"/>
            <a:ext cx="1512168" cy="0"/>
          </a:xfrm>
          <a:prstGeom prst="line">
            <a:avLst/>
          </a:prstGeom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A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it-IT" smtClean="0"/>
              <a:t>LA SITUAZIONE IN ABRUZZO</a:t>
            </a:r>
            <a:endParaRPr lang="it-IT" dirty="0"/>
          </a:p>
        </p:txBody>
      </p:sp>
      <p:pic>
        <p:nvPicPr>
          <p:cNvPr id="4" name="Segnaposto contenuto 3" descr="Sito VI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004685" y="1600200"/>
            <a:ext cx="7134629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827584" y="1556792"/>
            <a:ext cx="7992888" cy="2520280"/>
          </a:xfrm>
        </p:spPr>
        <p:txBody>
          <a:bodyPr>
            <a:noAutofit/>
          </a:bodyPr>
          <a:lstStyle/>
          <a:p>
            <a:pPr marL="0" lvl="1" algn="just">
              <a:lnSpc>
                <a:spcPct val="150000"/>
              </a:lnSpc>
            </a:pPr>
            <a:r>
              <a:rPr lang="it-IT" sz="3200" dirty="0" smtClean="0">
                <a:solidFill>
                  <a:schemeClr val="tx1"/>
                </a:solidFill>
              </a:rPr>
              <a:t>Differenza tra:</a:t>
            </a:r>
          </a:p>
          <a:p>
            <a:pPr marL="0"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sz="3200" dirty="0" smtClean="0">
                <a:solidFill>
                  <a:schemeClr val="tx1"/>
                </a:solidFill>
              </a:rPr>
              <a:t>La “vita indipendente” (scritto in minuscolo)</a:t>
            </a:r>
          </a:p>
          <a:p>
            <a:pPr marL="0" lvl="1" algn="just">
              <a:lnSpc>
                <a:spcPct val="150000"/>
              </a:lnSpc>
              <a:buFont typeface="Arial" pitchFamily="34" charset="0"/>
              <a:buChar char="•"/>
            </a:pPr>
            <a:r>
              <a:rPr lang="it-IT" sz="3200" dirty="0" smtClean="0">
                <a:solidFill>
                  <a:schemeClr val="tx1"/>
                </a:solidFill>
              </a:rPr>
              <a:t>La “Vita Indipendente” (scritto in maiuscolo)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71600" y="980728"/>
            <a:ext cx="7344816" cy="2520280"/>
          </a:xfrm>
        </p:spPr>
        <p:txBody>
          <a:bodyPr>
            <a:noAutofit/>
          </a:bodyPr>
          <a:lstStyle/>
          <a:p>
            <a:pPr marL="0" lvl="1" algn="just">
              <a:buFont typeface="Arial" pitchFamily="34" charset="0"/>
              <a:buChar char="•"/>
            </a:pPr>
            <a:r>
              <a:rPr lang="it-IT" sz="3200" dirty="0" smtClean="0">
                <a:solidFill>
                  <a:schemeClr val="tx1"/>
                </a:solidFill>
              </a:rPr>
              <a:t>La prima è un’espressione piuttosto generica che indica una volontà di vivere in modo autonomo (come tutti a una certa età)</a:t>
            </a:r>
          </a:p>
          <a:p>
            <a:pPr marL="0" lvl="1" algn="just">
              <a:buFont typeface="Arial" pitchFamily="34" charset="0"/>
              <a:buChar char="•"/>
            </a:pPr>
            <a:r>
              <a:rPr lang="it-IT" sz="3200" dirty="0" smtClean="0">
                <a:solidFill>
                  <a:schemeClr val="tx1"/>
                </a:solidFill>
              </a:rPr>
              <a:t>La seconda indica qualcosa di più preciso: ovvero indica sia un movimento che una modalità di assistenza personalizzata.</a:t>
            </a:r>
          </a:p>
          <a:p>
            <a:pPr marL="0" lvl="1" algn="just"/>
            <a:endParaRPr lang="it-IT" sz="3200" dirty="0" smtClean="0">
              <a:solidFill>
                <a:schemeClr val="tx1"/>
              </a:solidFill>
            </a:endParaRPr>
          </a:p>
          <a:p>
            <a:pPr marL="0" lvl="1" algn="just"/>
            <a:r>
              <a:rPr lang="it-IT" sz="3200" dirty="0" smtClean="0">
                <a:solidFill>
                  <a:schemeClr val="tx1"/>
                </a:solidFill>
              </a:rPr>
              <a:t>Iniziamo dal secondo significato.</a:t>
            </a:r>
          </a:p>
          <a:p>
            <a:pPr marL="0" lvl="1" algn="just"/>
            <a:endParaRPr lang="it-IT" sz="3200" dirty="0" smtClean="0">
              <a:solidFill>
                <a:schemeClr val="tx1"/>
              </a:solidFill>
            </a:endParaRPr>
          </a:p>
          <a:p>
            <a:pPr marL="0" lvl="1" algn="just"/>
            <a:endParaRPr lang="it-IT" sz="320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71600" y="692696"/>
            <a:ext cx="7344816" cy="2520280"/>
          </a:xfrm>
        </p:spPr>
        <p:txBody>
          <a:bodyPr>
            <a:noAutofit/>
          </a:bodyPr>
          <a:lstStyle/>
          <a:p>
            <a:pPr marL="0" lvl="1" algn="just"/>
            <a:r>
              <a:rPr lang="it-IT" sz="3600" b="1" dirty="0" smtClean="0">
                <a:solidFill>
                  <a:schemeClr val="tx1"/>
                </a:solidFill>
              </a:rPr>
              <a:t>LA VITA INDIPENDENTE COME MODALIT</a:t>
            </a:r>
            <a:r>
              <a:rPr lang="it-IT" sz="3600" b="1" dirty="0" smtClean="0">
                <a:solidFill>
                  <a:schemeClr val="tx1"/>
                </a:solidFill>
                <a:latin typeface="Calibri"/>
              </a:rPr>
              <a:t>Á </a:t>
            </a:r>
            <a:r>
              <a:rPr lang="it-IT" sz="3600" b="1" dirty="0" err="1" smtClean="0">
                <a:solidFill>
                  <a:schemeClr val="tx1"/>
                </a:solidFill>
                <a:latin typeface="Calibri"/>
              </a:rPr>
              <a:t>DI</a:t>
            </a:r>
            <a:r>
              <a:rPr lang="it-IT" sz="3600" b="1" dirty="0" smtClean="0">
                <a:solidFill>
                  <a:schemeClr val="tx1"/>
                </a:solidFill>
                <a:latin typeface="Calibri"/>
              </a:rPr>
              <a:t> ASSISTENZA INDIRETTA</a:t>
            </a:r>
            <a:endParaRPr lang="it-IT" sz="3600" b="1" dirty="0" smtClean="0">
              <a:solidFill>
                <a:schemeClr val="tx1"/>
              </a:solidFill>
            </a:endParaRPr>
          </a:p>
        </p:txBody>
      </p:sp>
      <p:sp>
        <p:nvSpPr>
          <p:cNvPr id="4" name="CasellaDiTesto 3"/>
          <p:cNvSpPr txBox="1"/>
          <p:nvPr/>
        </p:nvSpPr>
        <p:spPr>
          <a:xfrm>
            <a:off x="971600" y="1988840"/>
            <a:ext cx="74888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800" dirty="0" smtClean="0"/>
              <a:t>Differenza tra assistenza diretta e indiretta. In Italia, quando l’ente pubblico si fa carico dell’organizzazione dell’assistenza, si parla di assistenza diretta. Invece quando è l’utente a farsene carico, si parla di assistenza  indiretta  o  con  pagamenti  indiretti.</a:t>
            </a:r>
          </a:p>
          <a:p>
            <a:pPr algn="just"/>
            <a:r>
              <a:rPr lang="it-IT" sz="2800" dirty="0" smtClean="0"/>
              <a:t>Nei paesi anglosassoni è l’esatto contrario: si usa l’espressione   </a:t>
            </a:r>
            <a:r>
              <a:rPr lang="it-IT" sz="2800" dirty="0" err="1" smtClean="0"/>
              <a:t>direct</a:t>
            </a:r>
            <a:r>
              <a:rPr lang="it-IT" sz="2800" dirty="0" smtClean="0"/>
              <a:t> </a:t>
            </a:r>
            <a:r>
              <a:rPr lang="it-IT" sz="2800" dirty="0" err="1" smtClean="0"/>
              <a:t>payments</a:t>
            </a:r>
            <a:r>
              <a:rPr lang="it-IT" sz="2800" dirty="0" smtClean="0"/>
              <a:t> per l’Assistenza Personale autogestita.</a:t>
            </a:r>
            <a:endParaRPr lang="it-IT" sz="2800" dirty="0"/>
          </a:p>
        </p:txBody>
      </p:sp>
      <p:sp>
        <p:nvSpPr>
          <p:cNvPr id="5" name="Rettangolo 4"/>
          <p:cNvSpPr/>
          <p:nvPr/>
        </p:nvSpPr>
        <p:spPr>
          <a:xfrm>
            <a:off x="971600" y="2060848"/>
            <a:ext cx="7488832" cy="3888432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Linee guida della regione Veneto</a:t>
            </a:r>
            <a:endParaRPr lang="it-IT" dirty="0"/>
          </a:p>
        </p:txBody>
      </p:sp>
      <p:pic>
        <p:nvPicPr>
          <p:cNvPr id="4" name="Segnaposto contenuto 3" descr="Definizione V.I.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827584" y="1600200"/>
            <a:ext cx="7704855" cy="4525963"/>
          </a:xfrm>
        </p:spPr>
      </p:pic>
      <p:sp>
        <p:nvSpPr>
          <p:cNvPr id="5" name="Rettangolo 4"/>
          <p:cNvSpPr/>
          <p:nvPr/>
        </p:nvSpPr>
        <p:spPr>
          <a:xfrm>
            <a:off x="971600" y="3645024"/>
            <a:ext cx="7488832" cy="72008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6" name="Rettangolo 5"/>
          <p:cNvSpPr/>
          <p:nvPr/>
        </p:nvSpPr>
        <p:spPr>
          <a:xfrm>
            <a:off x="971600" y="4869160"/>
            <a:ext cx="6480720" cy="216024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7344816" cy="2304256"/>
          </a:xfrm>
        </p:spPr>
        <p:txBody>
          <a:bodyPr>
            <a:noAutofit/>
          </a:bodyPr>
          <a:lstStyle/>
          <a:p>
            <a:pPr marL="0" lvl="1" algn="just"/>
            <a:r>
              <a:rPr lang="it-IT" sz="3600" dirty="0" smtClean="0">
                <a:solidFill>
                  <a:schemeClr val="tx1"/>
                </a:solidFill>
              </a:rPr>
              <a:t>La Vita Indipendente non è per tutti:</a:t>
            </a:r>
          </a:p>
          <a:p>
            <a:pPr marL="0" lvl="1" algn="just">
              <a:buFont typeface="Calibri" pitchFamily="34" charset="0"/>
              <a:buChar char="—"/>
            </a:pPr>
            <a:r>
              <a:rPr lang="it-IT" sz="3600" dirty="0" smtClean="0">
                <a:solidFill>
                  <a:schemeClr val="tx1"/>
                </a:solidFill>
              </a:rPr>
              <a:t>Non è per anziani</a:t>
            </a:r>
          </a:p>
          <a:p>
            <a:pPr marL="0" lvl="1" algn="just">
              <a:buFont typeface="Calibri" pitchFamily="34" charset="0"/>
              <a:buChar char="—"/>
            </a:pPr>
            <a:r>
              <a:rPr lang="it-IT" sz="3600" dirty="0" smtClean="0">
                <a:solidFill>
                  <a:schemeClr val="tx1"/>
                </a:solidFill>
              </a:rPr>
              <a:t>Non è per tutti coloro che non possono autodeterminarsi</a:t>
            </a:r>
          </a:p>
          <a:p>
            <a:pPr marL="0" lvl="1" algn="just">
              <a:buFont typeface="Calibri" pitchFamily="34" charset="0"/>
              <a:buChar char="—"/>
            </a:pPr>
            <a:r>
              <a:rPr lang="it-IT" sz="3600" dirty="0" smtClean="0">
                <a:solidFill>
                  <a:schemeClr val="tx1"/>
                </a:solidFill>
              </a:rPr>
              <a:t>Non è per i disabili che non sono gravi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971600" y="476672"/>
            <a:ext cx="7344816" cy="576064"/>
          </a:xfrm>
        </p:spPr>
        <p:txBody>
          <a:bodyPr>
            <a:noAutofit/>
          </a:bodyPr>
          <a:lstStyle/>
          <a:p>
            <a:r>
              <a:rPr lang="it-IT" b="1" dirty="0" smtClean="0"/>
              <a:t>Tipologia di interventi</a:t>
            </a:r>
          </a:p>
          <a:p>
            <a:endParaRPr lang="it-IT" sz="1200" dirty="0" smtClean="0"/>
          </a:p>
          <a:p>
            <a:pPr algn="just"/>
            <a:r>
              <a:rPr lang="it-IT" sz="1600" dirty="0" smtClean="0"/>
              <a:t>Fra gli interventi individuati nella legge 104/92 le presenti linee guida si riferiscono specificatamente all’art. 39, comma 2, lettera </a:t>
            </a:r>
            <a:r>
              <a:rPr lang="it-IT" sz="1600" dirty="0" err="1" smtClean="0"/>
              <a:t>L-ter</a:t>
            </a:r>
            <a:r>
              <a:rPr lang="it-IT" sz="1600" dirty="0" smtClean="0"/>
              <a:t> (Legge n. 162/98): “</a:t>
            </a:r>
            <a:r>
              <a:rPr lang="it-IT" sz="1600" dirty="0" err="1" smtClean="0"/>
              <a:t>…</a:t>
            </a:r>
            <a:r>
              <a:rPr lang="it-IT" sz="1600" i="1" dirty="0" err="1" smtClean="0"/>
              <a:t>a</a:t>
            </a:r>
            <a:r>
              <a:rPr lang="it-IT" sz="1600" i="1" dirty="0" smtClean="0"/>
              <a:t> disciplinare, allo scopo di garantire il diritto ad una vita indipendente alle persone con disabilità permanente e grave limitazione dell'autonomia personale nello svolgimento di una o più funzioni essenziali della vita, non superabili mediante ausili tecnici, le modalità di realizzazione di programmi di aiuto alla persona, gestiti in forma indiretta, anche mediante piani personalizzati per i soggetti che ne facciano richiesta, con verifica delle prestazioni erogate e della loro efficacia”.</a:t>
            </a:r>
          </a:p>
          <a:p>
            <a:pPr algn="just"/>
            <a:endParaRPr lang="it-IT" sz="1600" i="1" dirty="0" smtClean="0"/>
          </a:p>
        </p:txBody>
      </p:sp>
      <p:sp>
        <p:nvSpPr>
          <p:cNvPr id="6" name="CasellaDiTesto 5"/>
          <p:cNvSpPr txBox="1"/>
          <p:nvPr/>
        </p:nvSpPr>
        <p:spPr>
          <a:xfrm>
            <a:off x="1043608" y="3356992"/>
            <a:ext cx="72008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it-IT" sz="2800" dirty="0" smtClean="0"/>
              <a:t>Cura alla persona</a:t>
            </a:r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Cure domestiche</a:t>
            </a:r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Attività in casa e fuori</a:t>
            </a:r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Spostamenti, uscite, viaggi</a:t>
            </a:r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Lavoro e studio</a:t>
            </a:r>
          </a:p>
          <a:p>
            <a:pPr>
              <a:buFont typeface="Arial" pitchFamily="34" charset="0"/>
              <a:buChar char="•"/>
            </a:pPr>
            <a:r>
              <a:rPr lang="it-IT" sz="2800" dirty="0" smtClean="0"/>
              <a:t>Socializzazione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dirty="0" smtClean="0"/>
              <a:t>Linee guida della regione Veneto</a:t>
            </a:r>
            <a:endParaRPr lang="it-IT" dirty="0"/>
          </a:p>
        </p:txBody>
      </p:sp>
      <p:pic>
        <p:nvPicPr>
          <p:cNvPr id="8" name="Segnaposto contenuto 7" descr="Assistente.bmp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55576" y="1484784"/>
            <a:ext cx="7459755" cy="4525962"/>
          </a:xfrm>
        </p:spPr>
      </p:pic>
      <p:sp>
        <p:nvSpPr>
          <p:cNvPr id="9" name="Rettangolo 8"/>
          <p:cNvSpPr/>
          <p:nvPr/>
        </p:nvSpPr>
        <p:spPr>
          <a:xfrm>
            <a:off x="827584" y="2348880"/>
            <a:ext cx="7200800" cy="144016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115616" y="1124744"/>
            <a:ext cx="7344816" cy="576064"/>
          </a:xfrm>
        </p:spPr>
        <p:txBody>
          <a:bodyPr>
            <a:noAutofit/>
          </a:bodyPr>
          <a:lstStyle/>
          <a:p>
            <a:pPr marL="0" lvl="1"/>
            <a:r>
              <a:rPr lang="it-IT" sz="3600" b="1" dirty="0" smtClean="0">
                <a:solidFill>
                  <a:schemeClr val="tx1"/>
                </a:solidFill>
              </a:rPr>
              <a:t>L’assistente personale</a:t>
            </a:r>
          </a:p>
        </p:txBody>
      </p:sp>
      <p:sp>
        <p:nvSpPr>
          <p:cNvPr id="4" name="CasellaDiTesto 3"/>
          <p:cNvSpPr txBox="1"/>
          <p:nvPr/>
        </p:nvSpPr>
        <p:spPr>
          <a:xfrm>
            <a:off x="1115616" y="2060848"/>
            <a:ext cx="741682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it-IT" sz="2400" dirty="0" smtClean="0"/>
              <a:t>Viene scelto direttamente dal disabile</a:t>
            </a:r>
          </a:p>
          <a:p>
            <a:pPr>
              <a:buFontTx/>
              <a:buChar char="-"/>
            </a:pPr>
            <a:r>
              <a:rPr lang="it-IT" sz="2400" dirty="0" smtClean="0"/>
              <a:t>Non è famigliare</a:t>
            </a:r>
          </a:p>
          <a:p>
            <a:pPr>
              <a:buFontTx/>
              <a:buChar char="-"/>
            </a:pPr>
            <a:r>
              <a:rPr lang="it-IT" sz="2400" dirty="0" smtClean="0"/>
              <a:t>Viene regolarmente retribuito</a:t>
            </a:r>
          </a:p>
          <a:p>
            <a:pPr>
              <a:buFontTx/>
              <a:buChar char="-"/>
            </a:pPr>
            <a:r>
              <a:rPr lang="it-IT" sz="2400" dirty="0" smtClean="0"/>
              <a:t>Ha una formazione specialistica sulla Vita Indipendente</a:t>
            </a:r>
            <a:endParaRPr lang="it-IT" sz="2400" dirty="0"/>
          </a:p>
        </p:txBody>
      </p:sp>
      <p:sp>
        <p:nvSpPr>
          <p:cNvPr id="5" name="CasellaDiTesto 4"/>
          <p:cNvSpPr txBox="1"/>
          <p:nvPr/>
        </p:nvSpPr>
        <p:spPr>
          <a:xfrm>
            <a:off x="1115616" y="3933056"/>
            <a:ext cx="70567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it-IT" sz="2400" dirty="0" smtClean="0"/>
              <a:t>In pratica tra disabile ed assistente si instaura un autentico rapporto di lavoro, e l’assistito (il disabile) diviene suo datore di lavoro.</a:t>
            </a:r>
            <a:endParaRPr lang="it-IT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Personalizza struttur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928</TotalTime>
  <Words>488</Words>
  <Application>Microsoft Office PowerPoint</Application>
  <PresentationFormat>Presentazione su schermo (4:3)</PresentationFormat>
  <Paragraphs>64</Paragraphs>
  <Slides>16</Slides>
  <Notes>9</Notes>
  <HiddenSlides>0</HiddenSlides>
  <MMClips>0</MMClips>
  <ScaleCrop>false</ScaleCrop>
  <HeadingPairs>
    <vt:vector size="4" baseType="variant">
      <vt:variant>
        <vt:lpstr>Tema</vt:lpstr>
      </vt:variant>
      <vt:variant>
        <vt:i4>2</vt:i4>
      </vt:variant>
      <vt:variant>
        <vt:lpstr>Titoli diapositive</vt:lpstr>
      </vt:variant>
      <vt:variant>
        <vt:i4>16</vt:i4>
      </vt:variant>
    </vt:vector>
  </HeadingPairs>
  <TitlesOfParts>
    <vt:vector size="18" baseType="lpstr">
      <vt:lpstr>Tema di Office</vt:lpstr>
      <vt:lpstr>Personalizza struttura</vt:lpstr>
      <vt:lpstr>Fare vita indipendente con la Vita Indipendente</vt:lpstr>
      <vt:lpstr>Diapositiva 2</vt:lpstr>
      <vt:lpstr>Diapositiva 3</vt:lpstr>
      <vt:lpstr>Diapositiva 4</vt:lpstr>
      <vt:lpstr>Linee guida della regione Veneto</vt:lpstr>
      <vt:lpstr>Diapositiva 6</vt:lpstr>
      <vt:lpstr>Diapositiva 7</vt:lpstr>
      <vt:lpstr>Linee guida della regione Veneto</vt:lpstr>
      <vt:lpstr>Diapositiva 9</vt:lpstr>
      <vt:lpstr>Linee guida della regione Veneto</vt:lpstr>
      <vt:lpstr>Diapositiva 11</vt:lpstr>
      <vt:lpstr>Linee guida della regione Veneto</vt:lpstr>
      <vt:lpstr>Diapositiva 13</vt:lpstr>
      <vt:lpstr>LA FILOSOFIA</vt:lpstr>
      <vt:lpstr>L’A.V.I. TOSCANA</vt:lpstr>
      <vt:lpstr>LA SITUAZIONE IN ABRUZZO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Noi facciano “Vita Indipendente” e allora?</dc:title>
  <dc:creator>didattica</dc:creator>
  <cp:lastModifiedBy>didattica</cp:lastModifiedBy>
  <cp:revision>105</cp:revision>
  <dcterms:created xsi:type="dcterms:W3CDTF">2015-12-21T08:07:16Z</dcterms:created>
  <dcterms:modified xsi:type="dcterms:W3CDTF">2016-05-05T06:55:18Z</dcterms:modified>
</cp:coreProperties>
</file>